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345" r:id="rId4"/>
    <p:sldId id="522" r:id="rId5"/>
    <p:sldId id="346" r:id="rId6"/>
    <p:sldId id="347" r:id="rId7"/>
    <p:sldId id="257" r:id="rId8"/>
    <p:sldId id="369" r:id="rId9"/>
    <p:sldId id="372" r:id="rId11"/>
    <p:sldId id="400" r:id="rId12"/>
    <p:sldId id="371" r:id="rId13"/>
    <p:sldId id="483" r:id="rId14"/>
    <p:sldId id="373" r:id="rId15"/>
    <p:sldId id="374" r:id="rId16"/>
    <p:sldId id="376" r:id="rId17"/>
    <p:sldId id="377" r:id="rId18"/>
    <p:sldId id="378" r:id="rId19"/>
    <p:sldId id="379" r:id="rId20"/>
    <p:sldId id="380" r:id="rId21"/>
    <p:sldId id="381" r:id="rId22"/>
    <p:sldId id="429" r:id="rId23"/>
    <p:sldId id="430" r:id="rId24"/>
    <p:sldId id="431" r:id="rId25"/>
    <p:sldId id="456" r:id="rId26"/>
    <p:sldId id="457" r:id="rId27"/>
    <p:sldId id="432" r:id="rId28"/>
    <p:sldId id="458" r:id="rId29"/>
    <p:sldId id="382" r:id="rId30"/>
    <p:sldId id="433" r:id="rId31"/>
    <p:sldId id="383" r:id="rId32"/>
    <p:sldId id="375" r:id="rId33"/>
    <p:sldId id="384" r:id="rId34"/>
    <p:sldId id="385" r:id="rId35"/>
    <p:sldId id="401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435" r:id="rId44"/>
    <p:sldId id="434" r:id="rId45"/>
    <p:sldId id="436" r:id="rId46"/>
    <p:sldId id="393" r:id="rId47"/>
    <p:sldId id="394" r:id="rId48"/>
    <p:sldId id="395" r:id="rId49"/>
    <p:sldId id="396" r:id="rId50"/>
    <p:sldId id="397" r:id="rId51"/>
    <p:sldId id="398" r:id="rId5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771CA"/>
    <a:srgbClr val="F4891E"/>
    <a:srgbClr val="0057E1"/>
    <a:srgbClr val="4472C4"/>
    <a:srgbClr val="45B664"/>
    <a:srgbClr val="43BEB9"/>
    <a:srgbClr val="6F99D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调优服务性能配置 </a:t>
            </a:r>
            <a:r>
              <a:rPr lang="en-US" altLang="zh-CN"/>
              <a:t>- </a:t>
            </a:r>
            <a:r>
              <a:rPr lang="zh-CN" altLang="en-US"/>
              <a:t>延伸阅读：</a:t>
            </a:r>
            <a:endParaRPr lang="zh-CN" altLang="en-US"/>
          </a:p>
          <a:p>
            <a:r>
              <a:rPr lang="zh-CN" altLang="en-US"/>
              <a:t>https://blog.csdn.net/heiyeshuwu/article/details/45692407</a:t>
            </a:r>
            <a:endParaRPr lang="zh-CN" altLang="en-US"/>
          </a:p>
          <a:p>
            <a:r>
              <a:rPr lang="zh-CN" altLang="en-US"/>
              <a:t>https://zhuanlan.zhihu.com/p/122380086</a:t>
            </a:r>
            <a:endParaRPr lang="zh-CN" altLang="en-US"/>
          </a:p>
          <a:p>
            <a:r>
              <a:rPr lang="zh-CN" altLang="en-US"/>
              <a:t>https://mp.weixin.qq.com/s/j0XcvStkYg-HZ2RvYRJOzg</a:t>
            </a:r>
            <a:endParaRPr lang="zh-CN" altLang="en-US"/>
          </a:p>
          <a:p>
            <a:r>
              <a:rPr lang="zh-CN" altLang="en-US"/>
              <a:t>https://blog.csdn.net/shinesun001/article/details/54376436</a:t>
            </a:r>
            <a:endParaRPr lang="zh-CN" altLang="en-US"/>
          </a:p>
          <a:p>
            <a:r>
              <a:rPr lang="zh-CN" altLang="en-US"/>
              <a:t>https://zhuanlan.zhihu.com/p/146333064</a:t>
            </a:r>
            <a:endParaRPr lang="zh-CN" altLang="en-US"/>
          </a:p>
          <a:p>
            <a:r>
              <a:rPr lang="zh-CN" altLang="en-US"/>
              <a:t>https://blog.csdn.net/nightelve/article/details/17393631</a:t>
            </a:r>
            <a:endParaRPr lang="zh-CN" altLang="en-US"/>
          </a:p>
          <a:p>
            <a:r>
              <a:rPr lang="zh-CN" altLang="en-US"/>
              <a:t>https://blog.csdn.net/qq_34605594/article/details/70756842</a:t>
            </a:r>
            <a:endParaRPr lang="zh-CN" altLang="en-US"/>
          </a:p>
          <a:p>
            <a:r>
              <a:rPr lang="zh-CN" altLang="en-US"/>
              <a:t>http://blog.itpub.net/26506993/viewspace-2214703/</a:t>
            </a:r>
            <a:endParaRPr lang="zh-CN" altLang="en-US"/>
          </a:p>
          <a:p>
            <a:r>
              <a:rPr lang="zh-CN" altLang="en-US"/>
              <a:t>https://www.jianshu.com/p/39d86acac8dd</a:t>
            </a:r>
            <a:endParaRPr lang="zh-CN" altLang="en-US"/>
          </a:p>
          <a:p>
            <a:r>
              <a:rPr lang="zh-CN" altLang="en-US"/>
              <a:t>https://mp.weixin.qq.com/s/OhxsHJwhKkuG7QIHzE_dFA</a:t>
            </a:r>
            <a:endParaRPr lang="zh-CN" altLang="en-US"/>
          </a:p>
          <a:p>
            <a:r>
              <a:rPr lang="zh-CN" altLang="en-US"/>
              <a:t>https://blog.csdn.net/qq_39399966/article/details/101211939</a:t>
            </a:r>
            <a:endParaRPr lang="zh-CN" altLang="en-US"/>
          </a:p>
          <a:p>
            <a:r>
              <a:rPr lang="zh-CN" altLang="en-US"/>
              <a:t>https://blog.csdn.net/yinjinshui/article/details/103812722</a:t>
            </a:r>
            <a:endParaRPr lang="zh-CN" altLang="en-US"/>
          </a:p>
          <a:p>
            <a:r>
              <a:rPr lang="zh-CN" altLang="en-US"/>
              <a:t>https://blog.csdn.net/yinjinshui/article/details/103831294</a:t>
            </a:r>
            <a:endParaRPr lang="zh-CN" altLang="en-US"/>
          </a:p>
          <a:p>
            <a:r>
              <a:rPr lang="zh-CN" altLang="en-US"/>
              <a:t>https://www.infoq.cn/article/tq-redis-memory-usage-optimization-storage</a:t>
            </a:r>
            <a:endParaRPr lang="zh-CN" altLang="en-US"/>
          </a:p>
          <a:p>
            <a:r>
              <a:rPr lang="zh-CN" altLang="en-US"/>
              <a:t>https://mp.weixin.qq.com/s/FqiGwfNWWposdqAC0zFofw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延伸阅读：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https://mp.weixin.qq.com/s/Ht0EPA3rimBgvFzTfOHLsw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https://zhuanlan.zhihu.com/p/83631492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https://mp.weixin.qq.com/s/FgVfOFPawibZARyXhh94SQ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https://github.com/weiboad/fiery/blob/master/README_CN.md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https://blog.icorer.com/index.php/archives/295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https://www.cnblogs.com/alan6/p/11589165.html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https://blog.csdn.net/caoxiaohong1005/article/details/68483289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https://www.cnblogs.com/dekevin/p/10276962.html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sym typeface="+mn-ea"/>
              </a:rPr>
              <a:t>https://www.cnblogs.com/gauze/p/7794921.html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一些优秀开源软件推荐：（个人最佳实践）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接入层系统：</a:t>
            </a:r>
            <a:endParaRPr lang="zh-CN" altLang="en-US"/>
          </a:p>
          <a:p>
            <a:r>
              <a:rPr lang="zh-CN" altLang="en-US"/>
              <a:t>OpenResty：https://openresty.org/cn</a:t>
            </a:r>
            <a:endParaRPr lang="zh-CN" altLang="en-US"/>
          </a:p>
          <a:p>
            <a:r>
              <a:rPr lang="zh-CN" altLang="en-US"/>
              <a:t>Tengine：http://tengine.taobao.org</a:t>
            </a:r>
            <a:endParaRPr lang="zh-CN" altLang="en-US"/>
          </a:p>
          <a:p>
            <a:r>
              <a:rPr lang="zh-CN" altLang="en-US"/>
              <a:t>HAproxy：https://www.haproxy.org</a:t>
            </a:r>
            <a:endParaRPr lang="zh-CN" altLang="en-US"/>
          </a:p>
          <a:p>
            <a:r>
              <a:rPr lang="zh-CN" altLang="en-US"/>
              <a:t>APISIX：http://apisix.apache.org</a:t>
            </a:r>
            <a:endParaRPr lang="zh-CN" altLang="en-US"/>
          </a:p>
          <a:p>
            <a:r>
              <a:rPr lang="zh-CN" altLang="en-US"/>
              <a:t>Kong：https://konghq.com</a:t>
            </a:r>
            <a:endParaRPr lang="zh-CN" altLang="en-US"/>
          </a:p>
          <a:p>
            <a:r>
              <a:rPr lang="zh-CN" altLang="en-US"/>
              <a:t>Orange：http://orange.sumory.com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分布式数据库中间件：</a:t>
            </a:r>
            <a:endParaRPr lang="zh-CN" altLang="en-US"/>
          </a:p>
          <a:p>
            <a:r>
              <a:rPr lang="zh-CN" altLang="en-US"/>
              <a:t>Apache ShardingSphere（京东）：https://shardingsphere.apache.org</a:t>
            </a:r>
            <a:endParaRPr lang="zh-CN" altLang="en-US"/>
          </a:p>
          <a:p>
            <a:r>
              <a:rPr lang="zh-CN" altLang="en-US"/>
              <a:t>Cetus（网易）：https://github.com/session-replay-tools/cetus</a:t>
            </a:r>
            <a:endParaRPr lang="zh-CN" altLang="en-US"/>
          </a:p>
          <a:p>
            <a:r>
              <a:rPr lang="zh-CN" altLang="en-US"/>
              <a:t>Altas（360）：https://github.com/Qihoo360/Atlas</a:t>
            </a:r>
            <a:endParaRPr lang="zh-CN" altLang="en-US"/>
          </a:p>
          <a:p>
            <a:r>
              <a:rPr lang="zh-CN" altLang="en-US"/>
              <a:t>MyCat：http://www.mycat.org.cn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分布式redis中间件：</a:t>
            </a:r>
            <a:endParaRPr lang="zh-CN" altLang="en-US"/>
          </a:p>
          <a:p>
            <a:r>
              <a:rPr lang="zh-CN" altLang="en-US"/>
              <a:t>Twemproxy（Twitter）：https://github.com/twitter/twemproxy</a:t>
            </a:r>
            <a:endParaRPr lang="zh-CN" altLang="en-US"/>
          </a:p>
          <a:p>
            <a:r>
              <a:rPr lang="zh-CN" altLang="en-US"/>
              <a:t>Codis：https://github.com/CodisLabs/codis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PHP框架推荐 - 高性能API框架：</a:t>
            </a:r>
            <a:endParaRPr lang="zh-CN" altLang="en-US"/>
          </a:p>
          <a:p>
            <a:r>
              <a:rPr lang="zh-CN" altLang="en-US"/>
              <a:t>高性能中间件Swoole：https://www.swoole.com</a:t>
            </a:r>
            <a:endParaRPr lang="zh-CN" altLang="en-US"/>
          </a:p>
          <a:p>
            <a:r>
              <a:rPr lang="zh-CN" altLang="en-US"/>
              <a:t>Hyperf（框架）：https://github.com/hyperf/hyperf</a:t>
            </a:r>
            <a:endParaRPr lang="zh-CN" altLang="en-US"/>
          </a:p>
          <a:p>
            <a:r>
              <a:rPr lang="zh-CN" altLang="en-US"/>
              <a:t>Fend（框架）：https://github.com/tal-tech/fend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PHP框架推荐 - 业务系统框架：</a:t>
            </a:r>
            <a:endParaRPr lang="zh-CN" altLang="en-US"/>
          </a:p>
          <a:p>
            <a:r>
              <a:rPr lang="zh-CN" altLang="en-US"/>
              <a:t>Symfony：https://symfony.com</a:t>
            </a:r>
            <a:endParaRPr lang="zh-CN" altLang="en-US"/>
          </a:p>
          <a:p>
            <a:r>
              <a:rPr lang="zh-CN" altLang="en-US"/>
              <a:t>Laravel（Lumen）：https://laravel.com</a:t>
            </a:r>
            <a:endParaRPr lang="zh-CN" altLang="en-US"/>
          </a:p>
          <a:p>
            <a:r>
              <a:rPr lang="zh-CN" altLang="en-US"/>
              <a:t>Yii：https://www.yiiframework.com</a:t>
            </a:r>
            <a:endParaRPr lang="zh-CN" altLang="en-US"/>
          </a:p>
          <a:p>
            <a:r>
              <a:rPr lang="zh-CN" altLang="en-US"/>
              <a:t>Yaf：https://pecl.php.net/package/yaf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PHP实用扩展推荐：</a:t>
            </a:r>
            <a:endParaRPr lang="zh-CN" altLang="en-US"/>
          </a:p>
          <a:p>
            <a:r>
              <a:rPr lang="zh-CN" altLang="en-US"/>
              <a:t>日志扩展SeasLog：https://pecl.php.net/package/seaslog</a:t>
            </a:r>
            <a:endParaRPr lang="zh-CN" altLang="en-US"/>
          </a:p>
          <a:p>
            <a:r>
              <a:rPr lang="zh-CN" altLang="en-US"/>
              <a:t>图片处理imagick：https://pecl.php.net/package/imagick</a:t>
            </a:r>
            <a:endParaRPr lang="zh-CN" altLang="en-US"/>
          </a:p>
          <a:p>
            <a:r>
              <a:rPr lang="zh-CN" altLang="en-US"/>
              <a:t>用户缓存Yac：https://pecl.php.net/package/yac</a:t>
            </a:r>
            <a:endParaRPr lang="zh-CN" altLang="en-US"/>
          </a:p>
          <a:p>
            <a:r>
              <a:rPr lang="zh-CN" altLang="en-US"/>
              <a:t>用户缓存Apcu：https://pecl.php.net/package/apcu</a:t>
            </a:r>
            <a:endParaRPr lang="zh-CN" altLang="en-US"/>
          </a:p>
          <a:p>
            <a:r>
              <a:rPr lang="zh-CN" altLang="en-US"/>
              <a:t>配置文件解析Yaconf：https://pecl.php.net/package/yaconf</a:t>
            </a:r>
            <a:endParaRPr lang="zh-CN" altLang="en-US"/>
          </a:p>
          <a:p>
            <a:r>
              <a:rPr lang="zh-CN" altLang="en-US"/>
              <a:t>Yaml格式解析：https://pecl.php.net/package/yaml</a:t>
            </a:r>
            <a:endParaRPr lang="zh-CN" altLang="en-US"/>
          </a:p>
          <a:p>
            <a:r>
              <a:rPr lang="zh-CN" altLang="en-US"/>
              <a:t>Toml格式解析：https://github.com/yosymfony/toml</a:t>
            </a:r>
            <a:endParaRPr lang="zh-CN" altLang="en-US"/>
          </a:p>
          <a:p>
            <a:r>
              <a:rPr lang="zh-CN" altLang="en-US"/>
              <a:t>字典树Trie：https://pecl.php.net/package/php_trie</a:t>
            </a:r>
            <a:endParaRPr lang="zh-CN" altLang="en-US"/>
          </a:p>
          <a:p>
            <a:r>
              <a:rPr lang="zh-CN" altLang="en-US"/>
              <a:t>中文简繁转换Opencc：https://github.com/NauxLiu/opencc4php</a:t>
            </a:r>
            <a:endParaRPr lang="zh-CN" altLang="en-US"/>
          </a:p>
          <a:p>
            <a:r>
              <a:rPr lang="zh-CN" altLang="en-US"/>
              <a:t>加解密库mcrypt：https://pecl.php.net/package/mcrypt</a:t>
            </a:r>
            <a:endParaRPr lang="zh-CN" altLang="en-US"/>
          </a:p>
          <a:p>
            <a:r>
              <a:rPr lang="zh-CN" altLang="en-US"/>
              <a:t>任务分配gearman：https://pecl.php.net/package/gearman</a:t>
            </a:r>
            <a:endParaRPr lang="zh-CN" altLang="en-US"/>
          </a:p>
          <a:p>
            <a:r>
              <a:rPr lang="zh-CN" altLang="en-US"/>
              <a:t>IP地址geoip：https://pecl.php.net/package/geoip</a:t>
            </a:r>
            <a:endParaRPr lang="zh-CN" altLang="en-US"/>
          </a:p>
          <a:p>
            <a:r>
              <a:rPr lang="zh-CN" altLang="en-US"/>
              <a:t>性能跟踪xhprof：https://pecl.php.net/package/xhprof</a:t>
            </a:r>
            <a:endParaRPr lang="zh-CN" altLang="en-US"/>
          </a:p>
          <a:p>
            <a:r>
              <a:rPr lang="zh-CN" altLang="en-US"/>
              <a:t>消息打包msgpack：https://pecl.php.net/package/msgpack</a:t>
            </a:r>
            <a:endParaRPr lang="zh-CN" altLang="en-US"/>
          </a:p>
          <a:p>
            <a:r>
              <a:rPr lang="zh-CN" altLang="en-US"/>
              <a:t>gRPC协议：https://pecl.php.net/package/grpc</a:t>
            </a:r>
            <a:endParaRPr lang="zh-CN" altLang="en-US"/>
          </a:p>
          <a:p>
            <a:r>
              <a:rPr lang="zh-CN" altLang="en-US"/>
              <a:t>Protobuf协议：https://pecl.php.net/package/protobuf</a:t>
            </a:r>
            <a:endParaRPr lang="zh-CN" altLang="en-US"/>
          </a:p>
          <a:p>
            <a:r>
              <a:rPr lang="zh-CN" altLang="en-US"/>
              <a:t>RabbitMQ客户端：https://pecl.php.net/package/amqp</a:t>
            </a:r>
            <a:endParaRPr lang="zh-CN" altLang="en-US"/>
          </a:p>
          <a:p>
            <a:r>
              <a:rPr lang="zh-CN" altLang="en-US"/>
              <a:t>Kafka客户端：https://pecl.php.net/package/rdkafka</a:t>
            </a:r>
            <a:endParaRPr lang="zh-CN" altLang="en-US"/>
          </a:p>
          <a:p>
            <a:r>
              <a:rPr lang="zh-CN" altLang="en-US"/>
              <a:t>新cURL(支持QUIC/HTTP2)：https://curl.haxx.se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延伸阅读：</a:t>
            </a:r>
            <a:endParaRPr lang="zh-CN" altLang="en-US"/>
          </a:p>
          <a:p>
            <a:r>
              <a:rPr lang="zh-CN" altLang="en-US"/>
              <a:t>https://zhuanlan.zhihu.com/p/97988097</a:t>
            </a:r>
            <a:endParaRPr lang="zh-CN" altLang="en-US"/>
          </a:p>
          <a:p>
            <a:r>
              <a:rPr lang="zh-CN" altLang="en-US"/>
              <a:t>https://zhuanlan.zhihu.com/p/62867207 </a:t>
            </a:r>
            <a:endParaRPr lang="zh-CN" altLang="en-US"/>
          </a:p>
          <a:p>
            <a:r>
              <a:rPr lang="zh-CN" altLang="en-US"/>
              <a:t>https://mp.weixin.qq.com/s/hWQ1yu1FtWzBo_pyGFSq4A</a:t>
            </a:r>
            <a:endParaRPr lang="zh-CN" altLang="en-US"/>
          </a:p>
          <a:p>
            <a:r>
              <a:rPr lang="zh-CN" altLang="en-US"/>
              <a:t>https://mp.weixin.qq.com/s/lry7nYy-3gTmNBreiaS4YA</a:t>
            </a:r>
            <a:endParaRPr lang="zh-CN" altLang="en-US"/>
          </a:p>
          <a:p>
            <a:r>
              <a:rPr lang="zh-CN" altLang="en-US"/>
              <a:t>https://mp.weixin.qq.com/s/1LLeg1gncCoFjgJtGi8xyg</a:t>
            </a:r>
            <a:endParaRPr lang="zh-CN" altLang="en-US"/>
          </a:p>
          <a:p>
            <a:r>
              <a:rPr lang="zh-CN" altLang="en-US"/>
              <a:t>https://mp.weixin.qq.com/s/fy84edOix5tGgcvdFkJi2w</a:t>
            </a:r>
            <a:endParaRPr lang="zh-CN" altLang="en-US"/>
          </a:p>
          <a:p>
            <a:r>
              <a:rPr lang="zh-CN" altLang="en-US"/>
              <a:t>https://mp.weixin.qq.com/s/gs2AoVbk1H6UEOjYqXABJQ</a:t>
            </a:r>
            <a:endParaRPr lang="zh-CN" altLang="en-US"/>
          </a:p>
          <a:p>
            <a:r>
              <a:rPr lang="zh-CN" altLang="en-US"/>
              <a:t>https://github.com/session-replay-tools/cetus/blob/master/doc/cetus-quick-try.md</a:t>
            </a:r>
            <a:endParaRPr lang="zh-CN" altLang="en-US"/>
          </a:p>
          <a:p>
            <a:r>
              <a:rPr lang="zh-CN" altLang="en-US"/>
              <a:t>https://cloud.tencent.com/developer/news/284753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pic>
        <p:nvPicPr>
          <p:cNvPr id="18" name="图片 1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06" y="6120798"/>
            <a:ext cx="1512072" cy="475912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4214674" y="6317671"/>
            <a:ext cx="529346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Advancing Education Through Science and Technology</a:t>
            </a:r>
            <a:r>
              <a:rPr kumimoji="1" lang="en-US" altLang="zh-CN" sz="1000" baseline="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kumimoji="1" lang="zh-CN" altLang="en-US" sz="1000" dirty="0">
              <a:solidFill>
                <a:srgbClr val="4B5D7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pic>
        <p:nvPicPr>
          <p:cNvPr id="18" name="图片 17" descr="好未来画册-2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06" y="6120798"/>
            <a:ext cx="1512072" cy="475912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/>
        </p:nvSpPr>
        <p:spPr>
          <a:xfrm>
            <a:off x="4214674" y="6317671"/>
            <a:ext cx="529346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Advancing Education Through Science and Technology</a:t>
            </a:r>
            <a:r>
              <a:rPr kumimoji="1" lang="en-US" altLang="zh-CN" sz="1000" baseline="0" dirty="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kumimoji="1" lang="zh-CN" altLang="en-US" sz="1000" dirty="0">
              <a:solidFill>
                <a:srgbClr val="4B5D7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772775" y="320675"/>
            <a:ext cx="837565" cy="4476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image" Target="../media/image15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hyperlink" Target="https://mp.weixin.qq.com/s/D9IDF5iy73Ll7rogLdEr4w" TargetMode="Externa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3.xml"/><Relationship Id="rId4" Type="http://schemas.openxmlformats.org/officeDocument/2006/relationships/hyperlink" Target="http://note.youdao.com/noteshare?id=be6a7f587c4d9692ae6bb89e0862c5c6&amp;sub=57693E97DA07496AA38BE2F3FF180F04" TargetMode="Externa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7.xml"/><Relationship Id="rId4" Type="http://schemas.openxmlformats.org/officeDocument/2006/relationships/image" Target="../media/image19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5.xml"/><Relationship Id="rId4" Type="http://schemas.openxmlformats.org/officeDocument/2006/relationships/image" Target="../media/image22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9.xml"/><Relationship Id="rId5" Type="http://schemas.openxmlformats.org/officeDocument/2006/relationships/image" Target="../media/image23.png"/><Relationship Id="rId4" Type="http://schemas.openxmlformats.org/officeDocument/2006/relationships/hyperlink" Target="http://note.youdao.com/noteshare?id=be6a7f587c4d9692ae6bb89e0862c5c6&amp;sub=57693E97DA07496AA38BE2F3FF180F04" TargetMode="Externa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53.xml"/><Relationship Id="rId5" Type="http://schemas.openxmlformats.org/officeDocument/2006/relationships/image" Target="../media/image24.png"/><Relationship Id="rId4" Type="http://schemas.openxmlformats.org/officeDocument/2006/relationships/hyperlink" Target="http://note.youdao.com/noteshare?id=be6a7f587c4d9692ae6bb89e0862c5c6&amp;sub=57693E97DA07496AA38BE2F3FF180F04" TargetMode="Externa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57.xml"/><Relationship Id="rId5" Type="http://schemas.openxmlformats.org/officeDocument/2006/relationships/hyperlink" Target="https://mp.weixin.qq.com/s/_lHS6MOmT9br3xNS1y_ONQ" TargetMode="External"/><Relationship Id="rId4" Type="http://schemas.openxmlformats.org/officeDocument/2006/relationships/image" Target="../media/image2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26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27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32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98.xml"/><Relationship Id="rId4" Type="http://schemas.openxmlformats.org/officeDocument/2006/relationships/image" Target="../media/image35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0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06.xml"/><Relationship Id="rId4" Type="http://schemas.openxmlformats.org/officeDocument/2006/relationships/image" Target="../media/image38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0.xml"/><Relationship Id="rId4" Type="http://schemas.openxmlformats.org/officeDocument/2006/relationships/image" Target="../media/image39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3.xml"/><Relationship Id="rId4" Type="http://schemas.openxmlformats.org/officeDocument/2006/relationships/image" Target="../media/image44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31.xml"/><Relationship Id="rId4" Type="http://schemas.openxmlformats.org/officeDocument/2006/relationships/image" Target="../media/image47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3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39.xml"/><Relationship Id="rId4" Type="http://schemas.openxmlformats.org/officeDocument/2006/relationships/image" Target="../media/image50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3.xml"/><Relationship Id="rId4" Type="http://schemas.openxmlformats.org/officeDocument/2006/relationships/image" Target="../media/image51.png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4" Type="http://schemas.openxmlformats.org/officeDocument/2006/relationships/image" Target="../media/image54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58.png"/><Relationship Id="rId4" Type="http://schemas.openxmlformats.org/officeDocument/2006/relationships/tags" Target="../tags/tag166.xml"/><Relationship Id="rId3" Type="http://schemas.openxmlformats.org/officeDocument/2006/relationships/image" Target="../media/image57.png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2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image" Target="../media/image14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1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0" y="2395220"/>
            <a:ext cx="12192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如何构建更健壮的在线系统</a:t>
            </a:r>
            <a:endParaRPr lang="zh-CN" altLang="en-US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15841" y="4133215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谢华亮（黑夜路人 </a:t>
            </a: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Black</a:t>
            </a:r>
            <a:r>
              <a:rPr 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2020/11</a:t>
            </a:r>
            <a:endParaRPr lang="en-US" altLang="zh-CN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服务架构链路要清晰</a:t>
            </a:r>
            <a:endParaRPr lang="zh-CN" altLang="en-US" sz="32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539875"/>
            <a:ext cx="11000105" cy="32619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34770" y="4538345"/>
            <a:ext cx="9740900" cy="1938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服务架构分层任务： 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接入层：需要完成逻辑分发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应用层：需要解决业务逻辑运算和本地数据共享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存储层：存储层，需要考虑缓存和持久化存储问题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计算层：需要考虑一些实时或者离线计算场景和定时任务等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每个服务都需要考虑去单点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7355" y="1922145"/>
            <a:ext cx="317055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DB</a:t>
            </a:r>
            <a:r>
              <a:rPr lang="zh-CN" altLang="en-US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考虑</a:t>
            </a: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master/slave架构，保持数据不丢，访问不断，数据量大以后是否做分布式存储等等，redis等同样；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后端微服务层同样必须多台服务（通过ServiceMesh等调度，或者是etcd/zookeeper等服务发现等方式）；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14090" y="2007235"/>
            <a:ext cx="2920365" cy="3898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2051685"/>
            <a:ext cx="2995930" cy="3885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630" y="2051685"/>
            <a:ext cx="2985135" cy="2584450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4232275" y="1630045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初级阶段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6" name="矩形: 圆角 7"/>
          <p:cNvSpPr/>
          <p:nvPr/>
        </p:nvSpPr>
        <p:spPr>
          <a:xfrm>
            <a:off x="7365365" y="1632585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中级阶段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7" name="矩形: 圆角 7"/>
          <p:cNvSpPr/>
          <p:nvPr/>
        </p:nvSpPr>
        <p:spPr>
          <a:xfrm>
            <a:off x="10342880" y="1632585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高级阶段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3265" y="6124775"/>
            <a:ext cx="5386070" cy="344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  <a:hlinkClick r:id="rId8" action="ppaction://hlinkfile"/>
              </a:rPr>
              <a:t>https://mp.weixin.qq.com/s/D9IDF5iy73Ll7rogLdEr4w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  <a:hlinkClick r:id="rId8" action="ppaction://hlinkfile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每个服务都必须考虑最优的技术选型（最佳实践）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7355" y="1576070"/>
            <a:ext cx="38080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PHP框架选择，语言选择都是稳定成熟可靠（高性能API选Swoole、Golang等，业务系统考虑Laravel、Symfony、Yii等主流框架）；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微服务框架，远程访问接口协议（TCP /UDP /QUIC /HTTP2 /HTTP3等），信息内容格式可靠（json /protobuf /yaml /toml等）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选择的扩展稳定可靠（PHP各个可靠扩展，具备久经考验，超时、日志记录等基础特性）；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65650" y="4584700"/>
            <a:ext cx="16084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OpenResty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Tengine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HAproxy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APISIX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Kong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Orange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" name="矩形: 圆角 7"/>
          <p:cNvSpPr/>
          <p:nvPr/>
        </p:nvSpPr>
        <p:spPr>
          <a:xfrm>
            <a:off x="4565650" y="4258310"/>
            <a:ext cx="138938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接入层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4594225" y="147320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存储中间件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1" name="矩形: 圆角 7"/>
          <p:cNvSpPr/>
          <p:nvPr/>
        </p:nvSpPr>
        <p:spPr>
          <a:xfrm>
            <a:off x="6924675" y="147320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005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ea typeface="兰亭黑-简" panose="02000000000000000000" charset="-122"/>
              </a:rPr>
              <a:t>PHP</a:t>
            </a:r>
            <a:r>
              <a:rPr lang="zh-CN" altLang="en-US" sz="1600" dirty="0">
                <a:ea typeface="兰亭黑-简" panose="02000000000000000000" charset="-122"/>
              </a:rPr>
              <a:t>框架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2" name="矩形: 圆角 7"/>
          <p:cNvSpPr/>
          <p:nvPr/>
        </p:nvSpPr>
        <p:spPr>
          <a:xfrm>
            <a:off x="6842760" y="4267835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005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ea typeface="兰亭黑-简" panose="02000000000000000000" charset="-122"/>
              </a:rPr>
              <a:t>PHP</a:t>
            </a:r>
            <a:r>
              <a:rPr lang="zh-CN" altLang="en-US" sz="1600" dirty="0">
                <a:ea typeface="兰亭黑-简" panose="02000000000000000000" charset="-122"/>
              </a:rPr>
              <a:t>扩展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21200" y="1849755"/>
            <a:ext cx="23215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ShardingSphere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Cetus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Altas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MyCat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Twemproxy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Codis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9425" y="1814830"/>
            <a:ext cx="1654175" cy="2353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Swoole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Hyperf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Fend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Symfony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Laravel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Yii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Yaf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28480" y="1792605"/>
            <a:ext cx="2646680" cy="49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日志扩展SeasLog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图片处理imagick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用户缓存Yac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用户缓存Apcu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配置文件解析Yaconf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Yaml格式解析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Toml格式解析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字典树Trie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中文简繁转换</a:t>
            </a: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Opencc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加解密库mcrypt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任务分配gearman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IP地址geoip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性能跟踪xhprof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cURL(QUIC/HTTP2)</a:t>
            </a: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18630" y="4618990"/>
            <a:ext cx="250126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消息打包msgpack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gRPC协议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Protobuf协议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RabbitMQ客户端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771CA"/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Kafka客户端</a:t>
            </a:r>
            <a:endParaRPr lang="zh-CN" altLang="en-US" sz="1400" dirty="0">
              <a:solidFill>
                <a:srgbClr val="3771CA"/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9" name="矩形: 圆角 7"/>
          <p:cNvSpPr/>
          <p:nvPr/>
        </p:nvSpPr>
        <p:spPr>
          <a:xfrm>
            <a:off x="9519920" y="14465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005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ea typeface="兰亭黑-简" panose="02000000000000000000" charset="-122"/>
              </a:rPr>
              <a:t>PHP</a:t>
            </a:r>
            <a:r>
              <a:rPr lang="zh-CN" altLang="en-US" sz="1600" dirty="0">
                <a:ea typeface="兰亭黑-简" panose="02000000000000000000" charset="-122"/>
              </a:rPr>
              <a:t>扩展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710" y="6120965"/>
            <a:ext cx="894080" cy="344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hlinkClick r:id="rId4"/>
              </a:rPr>
              <a:t>延伸阅读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hlinkClick r:id="rId4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 bldLvl="0" animBg="1"/>
      <p:bldP spid="11" grpId="0" bldLvl="0" animBg="1"/>
      <p:bldP spid="12" grpId="0" bldLvl="0" animBg="1"/>
      <p:bldP spid="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服务必须考虑熔断降级方案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7355" y="1576070"/>
            <a:ext cx="432689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在大流量下，如何保证最核心服务的运转（比如在线课堂中是老师讲课直播重要，还是弹幕或者点赞重要），需要把服务分层，切分一级核心服务、二级重要服务、三级可熔断服务等等区分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还需要有对应的预案；（防火/防火演练等）；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需要对应的系统支持，比如API网关的选择使用。（OpenResty/Kong/APISIX等，单核2W/qps，4核6W/qps）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830" y="1471930"/>
            <a:ext cx="6506210" cy="4893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350" y="5341185"/>
            <a:ext cx="4631055" cy="806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https://mp.weixin.qq.com/s/b5SZlI2r_MUKJT3qgg-yBw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https://mp.weixin.qq.com/s/FuHsYOTzqBsXljFJOqQfXQ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运维部署回滚监控等系统需要快速高效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935" y="5550735"/>
            <a:ext cx="4717415" cy="1037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https://mp.weixin.qq.com/s/eKc8qoqNCgqrnont2nYNgA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https://book.open-falcon.org/zh/intro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https://mp.weixin.qq.com/s/Wo_em4yB5dRPvFecma4bkw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235" y="1590675"/>
            <a:ext cx="7668895" cy="36144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1590675"/>
            <a:ext cx="6188075" cy="3835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运维部署回滚监控等系统需要快速高效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95" y="1360170"/>
            <a:ext cx="8205470" cy="5460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935" y="5550735"/>
            <a:ext cx="4717415" cy="1037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https://mp.weixin.qq.com/s/eKc8qoqNCgqrnont2nYNgA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https://book.open-falcon.org/zh/intro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https://mp.weixin.qq.com/s/Wo_em4yB5dRPvFecma4bkw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3075" y="1643380"/>
            <a:ext cx="261556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整个代码层次结构，编译上线整个流程，如何是保证高效率可靠的；上线方便，回滚也方便，或者回滚到任何一个版本必须可靠；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日志监控、系统报警等等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编写的接口和前后端联合调试要方便快捷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3075" y="1643380"/>
            <a:ext cx="316166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接口可靠性测试必须充分，并且善于使用好的工具（比如 Filder /Postman /SoapUI等）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并且对应接口文档清晰，最好是能够通过一些工具生成好API文档（APIJson /Swagger/Eolinker），大家按照对应约定格式协议进行程序开发联调等；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710" y="6120965"/>
            <a:ext cx="894080" cy="344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hlinkClick r:id="rId4"/>
              </a:rPr>
              <a:t>延伸阅读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hlinkClick r:id="rId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555" y="1341120"/>
            <a:ext cx="7860665" cy="52489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编写的接口和前后端联合调试要方便快捷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710" y="6120965"/>
            <a:ext cx="894080" cy="344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hlinkClick r:id="rId4"/>
              </a:rPr>
              <a:t>延伸阅读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hlinkClick r:id="rId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" y="1537970"/>
            <a:ext cx="11148060" cy="50825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让整个系统完全可监控可追踪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0" y="2422525"/>
            <a:ext cx="9084310" cy="4222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6590" y="1483360"/>
            <a:ext cx="1096645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对应的trace系统（包含trace_id），把从 接入层、应用层、服务层、存储层等都能够串联起来，每个环节出现的问题都可追踪，快速定位问题找到bug或者服务瓶颈短板；也能够了解整个系统运行情况和细节。（比如一些日志采集系统 OpenResty/Filebeat/Flume/LogStash/ELK）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6590" y="6131125"/>
            <a:ext cx="894080" cy="344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  <a:hlinkClick r:id="rId5" action="ppaction://hlinkfile"/>
              </a:rPr>
              <a:t>延伸阅读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  <a:hlinkClick r:id="rId5" action="ppaction://hlinkfile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矩形: 圆角 28"/>
          <p:cNvSpPr/>
          <p:nvPr/>
        </p:nvSpPr>
        <p:spPr>
          <a:xfrm>
            <a:off x="6432550" y="1518285"/>
            <a:ext cx="5502910" cy="489331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51815" y="1518285"/>
            <a:ext cx="5382895" cy="487426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5650" y="1679575"/>
            <a:ext cx="4984750" cy="449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让你的应用可以做到：</a:t>
            </a:r>
            <a:r>
              <a:rPr lang="zh-CN" altLang="en-US" sz="13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去中心化、原子化、语言无依赖、独立自治、快速组合、自动部署、快速扩容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，采用微服务+容器化来解决。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面对大并发量请求情况下，在寻求系统资源的状态利用场景，大部分考虑的都是横向扩展，简单说就加机器解决。在docker和k8s的新的容器化时代，横向扩展最好的方法是快速扩充新的应用运行容器；阻碍我们横向扩展的最大的阻碍就是“有状态”，有状态就是有很多应用会存储私有的东西在应用运行的内存、磁盘中，而不是采用通用的分布式缓存、分布式存储解决方案，这会导致我们的应用在容器化的情况下无法快速扩容，所以我们的应用需要“去有状态化”，让我们的应用全部“无状态化”。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56705" y="1591945"/>
            <a:ext cx="4966335" cy="48926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200" dirty="0"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微服务化的逻辑是让的每个服务可以独立运行，比如说用户中心系统对外提供的不是代码级别的API，而是基于RESTfu或者gRPC协议的远程一个服务多个接口，这个服务或接口核心用来解决把整个用户中心服务变成独立服务，谁都可以调用，并且这个服务本身不会对内外部有太多的耦合和依赖，对外暴露的也只是一个个独立的远程接口而已。</a:t>
            </a:r>
            <a:endParaRPr lang="zh-CN" altLang="en-US" sz="1200" dirty="0"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尽量把我们的关键服务可以抽象成为一个个微服务，虽然微服务会增加网络调用的成本，但是每个服务之间的互相依赖性等等都降低了，并且通过容器技术，可以把单给微服务快速的横向扩展部署增加性能，虽然不是银弹，也是一个非常好的解决方案。</a:t>
            </a:r>
            <a:endParaRPr lang="zh-CN" altLang="en-US" sz="1200" dirty="0"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基于容器的微服务化以后，整个业务系统从开发、测试、发布、线上运维、扩展 等多个方面都比较简单了，可以完全依赖于各种自动半自动化工具完成，整个人工干预参加的成分大幅减少。</a:t>
            </a:r>
            <a:endParaRPr lang="zh-CN" altLang="en-US" sz="1200" dirty="0"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 bldLvl="0" animBg="1"/>
      <p:bldP spid="18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自我介绍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谢华亮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Black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heiyeluren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），热爱技术的程序员，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博客技术专家，国内开源技术社区建设者</a:t>
            </a:r>
            <a:endParaRPr lang="en-US" altLang="zh-CN" sz="2000" b="1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en-US" altLang="zh-CN" sz="20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360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、好未来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经理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CTO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等角色。</a:t>
            </a:r>
            <a:endParaRPr lang="zh-CN" altLang="en-US" sz="2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95" y="1600200"/>
            <a:ext cx="9780905" cy="4890770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208915" y="1728470"/>
            <a:ext cx="1587500" cy="61468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从单体应用到微服务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22275" y="1708150"/>
            <a:ext cx="1587500" cy="61468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应用架构变化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627505"/>
            <a:ext cx="9086215" cy="48723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584960"/>
            <a:ext cx="6021705" cy="5045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830" y="1584960"/>
            <a:ext cx="5307330" cy="4639310"/>
          </a:xfrm>
          <a:prstGeom prst="rect">
            <a:avLst/>
          </a:prstGeom>
        </p:spPr>
      </p:pic>
      <p:sp>
        <p:nvSpPr>
          <p:cNvPr id="5" name="矩形: 圆角 7"/>
          <p:cNvSpPr/>
          <p:nvPr/>
        </p:nvSpPr>
        <p:spPr>
          <a:xfrm>
            <a:off x="8728710" y="1090930"/>
            <a:ext cx="1587500" cy="36195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容器工作原理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矩形: 圆角 7"/>
          <p:cNvSpPr/>
          <p:nvPr/>
        </p:nvSpPr>
        <p:spPr>
          <a:xfrm>
            <a:off x="8161655" y="1679575"/>
            <a:ext cx="1769110" cy="36195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 dirty="0">
                <a:ea typeface="兰亭黑-简" panose="02000000000000000000" charset="-122"/>
              </a:rPr>
              <a:t>Kubernetes </a:t>
            </a:r>
            <a:r>
              <a:rPr lang="zh-CN" sz="1600" dirty="0">
                <a:ea typeface="兰亭黑-简" panose="02000000000000000000" charset="-122"/>
              </a:rPr>
              <a:t>架构</a:t>
            </a:r>
            <a:endParaRPr lang="zh-CN" sz="1600" dirty="0">
              <a:ea typeface="兰亭黑-简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" y="2541905"/>
            <a:ext cx="5473065" cy="3000375"/>
          </a:xfrm>
          <a:prstGeom prst="rect">
            <a:avLst/>
          </a:prstGeom>
        </p:spPr>
      </p:pic>
      <p:sp>
        <p:nvSpPr>
          <p:cNvPr id="7" name="矩形: 圆角 7"/>
          <p:cNvSpPr/>
          <p:nvPr/>
        </p:nvSpPr>
        <p:spPr>
          <a:xfrm>
            <a:off x="2069465" y="1760855"/>
            <a:ext cx="1769110" cy="36195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ea typeface="兰亭黑-简" panose="02000000000000000000" charset="-122"/>
              </a:rPr>
              <a:t>Docker</a:t>
            </a:r>
            <a:r>
              <a:rPr lang="zh-CN" altLang="en-US" sz="1600" dirty="0">
                <a:ea typeface="兰亭黑-简" panose="02000000000000000000" charset="-122"/>
              </a:rPr>
              <a:t>架构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2317750"/>
            <a:ext cx="6436995" cy="344932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22275" y="1708150"/>
            <a:ext cx="1587500" cy="61468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微服务</a:t>
            </a:r>
            <a:r>
              <a:rPr lang="en-US" altLang="zh-CN" sz="1600" dirty="0">
                <a:ea typeface="兰亭黑-简" panose="02000000000000000000" charset="-122"/>
              </a:rPr>
              <a:t>+</a:t>
            </a:r>
            <a:r>
              <a:rPr lang="zh-CN" altLang="en-US" sz="1600" dirty="0">
                <a:ea typeface="兰亭黑-简" panose="02000000000000000000" charset="-122"/>
              </a:rPr>
              <a:t>容器化</a:t>
            </a:r>
            <a:endParaRPr lang="zh-CN" altLang="en-US" sz="1600" dirty="0">
              <a:ea typeface="兰亭黑-简" panose="02000000000000000000" charset="-122"/>
            </a:endParaRPr>
          </a:p>
          <a:p>
            <a:pPr algn="ctr"/>
            <a:r>
              <a:rPr lang="zh-CN" altLang="en-US" sz="1600" dirty="0">
                <a:ea typeface="兰亭黑-简" panose="02000000000000000000" charset="-122"/>
              </a:rPr>
              <a:t>架构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1511300"/>
            <a:ext cx="9835515" cy="50526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22275" y="1708150"/>
            <a:ext cx="1587500" cy="61468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微服务</a:t>
            </a:r>
            <a:r>
              <a:rPr lang="en-US" altLang="zh-CN" sz="1600" dirty="0">
                <a:ea typeface="兰亭黑-简" panose="02000000000000000000" charset="-122"/>
              </a:rPr>
              <a:t>+</a:t>
            </a:r>
            <a:r>
              <a:rPr lang="zh-CN" altLang="en-US" sz="1600" dirty="0">
                <a:ea typeface="兰亭黑-简" panose="02000000000000000000" charset="-122"/>
              </a:rPr>
              <a:t>容器化</a:t>
            </a:r>
            <a:endParaRPr lang="zh-CN" altLang="en-US" sz="1600" dirty="0">
              <a:ea typeface="兰亭黑-简" panose="02000000000000000000" charset="-122"/>
            </a:endParaRPr>
          </a:p>
          <a:p>
            <a:pPr algn="ctr"/>
            <a:r>
              <a:rPr lang="zh-CN" altLang="en-US" sz="1600" dirty="0">
                <a:ea typeface="兰亭黑-简" panose="02000000000000000000" charset="-122"/>
              </a:rPr>
              <a:t>测试运维流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2635885"/>
            <a:ext cx="6291580" cy="321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" y="2538730"/>
            <a:ext cx="5494655" cy="33134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让你的应用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微服务化、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无状态化、容器化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系统每个细节都是需要可量化的，不能是模糊不明确的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矩形: 圆角 28"/>
          <p:cNvSpPr/>
          <p:nvPr/>
        </p:nvSpPr>
        <p:spPr>
          <a:xfrm>
            <a:off x="4485640" y="2292985"/>
            <a:ext cx="7196455" cy="4100195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51815" y="2292985"/>
            <a:ext cx="3618230" cy="409956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415710" y="1687623"/>
            <a:ext cx="1872000" cy="605155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a typeface="兰亭黑-简" panose="02000000000000000000" charset="-122"/>
              </a:rPr>
              <a:t>核心思路</a:t>
            </a:r>
            <a:endParaRPr lang="zh-CN" altLang="en-US" sz="2000" dirty="0">
              <a:ea typeface="兰亭黑-简" panose="02000000000000000000" charset="-122"/>
            </a:endParaRPr>
          </a:p>
        </p:txBody>
      </p:sp>
      <p:sp>
        <p:nvSpPr>
          <p:cNvPr id="5" name="矩形: 圆角 15"/>
          <p:cNvSpPr/>
          <p:nvPr/>
        </p:nvSpPr>
        <p:spPr>
          <a:xfrm>
            <a:off x="5377297" y="1684994"/>
            <a:ext cx="1872000" cy="605155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ea typeface="兰亭黑-简" panose="02000000000000000000" charset="-122"/>
              </a:rPr>
              <a:t>QPS</a:t>
            </a:r>
            <a:r>
              <a:rPr lang="zh-CN" altLang="en-US" sz="2000" dirty="0">
                <a:ea typeface="兰亭黑-简" panose="02000000000000000000" charset="-122"/>
              </a:rPr>
              <a:t>计算公式</a:t>
            </a:r>
            <a:endParaRPr lang="zh-CN" altLang="en-US" sz="2000" dirty="0">
              <a:ea typeface="兰亭黑-简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3265" y="2614295"/>
            <a:ext cx="3257550" cy="310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比如单个服务的QPS能力（预计流量需要多少服务器)、并发连接数（系统设置、系统承载连接）、单个进程内存占用、线程数、网络之间访问延迟时间（服务器之间延迟、机房到机房的延迟、客户端到服务器的延迟）、各种硬件性能参数（磁盘IO、服务器网卡吞吐量等等）。</a:t>
            </a:r>
            <a:endPara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92320" y="2450465"/>
            <a:ext cx="702818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>
              <a:buNone/>
            </a:pPr>
            <a:r>
              <a:rPr lang="zh-CN" altLang="en-US" sz="1200" b="1" dirty="0"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原理：</a:t>
            </a:r>
            <a:endParaRPr lang="zh-CN" altLang="en-US" sz="1200" b="1" dirty="0"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每天80%的访问集中在20%的时间里，这20%时间叫做峰值时间：公式：( 总PV数 * 80% ) / ( 每天秒数 * 20% ) = 峰值时间每秒请求数(QPS)</a:t>
            </a:r>
            <a:endParaRPr lang="zh-CN" altLang="en-US" sz="12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机器：峰值时间每秒QPS / 单台机器的QPS  = 需要的机器</a:t>
            </a:r>
            <a:endParaRPr lang="zh-CN" altLang="en-US" sz="12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QPS = 总请求数 / ( 进程总数 *  请求时间 )</a:t>
            </a:r>
            <a:endParaRPr lang="zh-CN" altLang="en-US" sz="12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r>
              <a:rPr lang="zh-CN" altLang="en-US" sz="1200" b="1" dirty="0"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场景：</a:t>
            </a:r>
            <a:endParaRPr lang="zh-CN" altLang="en-US" sz="1200" b="1" dirty="0"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每天300w PV 的在单台机器上，这台机器需要多少QPS：( 3000000 * 0.8 ) / (86400 * 0.2 ) = 139 (QPS)</a:t>
            </a:r>
            <a:endParaRPr lang="zh-CN" altLang="en-US" sz="12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如果一台机器的QPS是58，需要几台机器来支持：服务器数量 =  ceil( 每天总PV / 单台服务器每天总PV ，</a:t>
            </a:r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139 / 58 = 3</a:t>
            </a:r>
            <a:r>
              <a:rPr lang="zh-CN" altLang="en-US" sz="12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</a:t>
            </a:r>
            <a:endParaRPr lang="zh-CN" altLang="en-US" sz="12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 bldLvl="0" animBg="1"/>
      <p:bldP spid="8" grpId="0" bldLvl="0" animBg="1"/>
      <p:bldP spid="5" grpId="0" bldLvl="0" animBg="1"/>
      <p:bldP spid="18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等线" panose="02010600030101010101" charset="-122"/>
                <a:ea typeface="等线" panose="02010600030101010101" charset="-122"/>
                <a:cs typeface="方正正黑简体" panose="02010600010101010101" charset="-122"/>
                <a:sym typeface="Arial" panose="020B0604020202020204" pitchFamily="34" charset="0"/>
              </a:rPr>
              <a:t>架构设计核心思想</a:t>
            </a:r>
            <a:endParaRPr lang="zh-CN" altLang="en-US" sz="3200" spc="150" dirty="0">
              <a:latin typeface="等线" panose="02010600030101010101" charset="-122"/>
              <a:ea typeface="等线" panose="0201060003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27000" y="2120900"/>
            <a:ext cx="12146280" cy="6350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44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在架构设计中，没有最好的架构，</a:t>
            </a:r>
            <a:endParaRPr lang="zh-CN" altLang="en-US" sz="44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只有</a:t>
            </a:r>
            <a:r>
              <a:rPr lang="zh-CN" altLang="en-US" sz="4400" spc="150" dirty="0">
                <a:solidFill>
                  <a:srgbClr val="F4891E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适合业务</a:t>
            </a:r>
            <a:r>
              <a:rPr lang="zh-CN" altLang="en-US" sz="44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形态的架构，</a:t>
            </a:r>
            <a:endParaRPr lang="zh-CN" altLang="en-US" sz="44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只有</a:t>
            </a:r>
            <a:r>
              <a:rPr lang="zh-CN" altLang="en-US" sz="4400" spc="150" dirty="0">
                <a:solidFill>
                  <a:srgbClr val="0057E1"/>
                </a:solidFill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持续优化</a:t>
            </a:r>
            <a:r>
              <a:rPr lang="zh-CN" altLang="en-US" sz="4400" spc="150" dirty="0">
                <a:latin typeface="微软雅黑" panose="020B0503020204020204" charset="-122"/>
                <a:ea typeface="微软雅黑" panose="020B0503020204020204" charset="-122"/>
                <a:cs typeface="方正正黑简体" panose="02010600010101010101" charset="-122"/>
                <a:sym typeface="Arial" panose="020B0604020202020204" pitchFamily="34" charset="0"/>
              </a:rPr>
              <a:t>进步的架构。</a:t>
            </a:r>
            <a:endParaRPr lang="zh-CN" altLang="en-US" sz="4400" spc="150" dirty="0">
              <a:latin typeface="微软雅黑" panose="020B0503020204020204" charset="-122"/>
              <a:ea typeface="微软雅黑" panose="020B0503020204020204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三、程序实现关注哪些原则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理解业务需求 </a:t>
            </a:r>
            <a:r>
              <a:rPr lang="en-US" alt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&amp; 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遵循 </a:t>
            </a:r>
            <a:r>
              <a:rPr lang="en-US" alt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K.I.S.S 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原则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5135" y="1666875"/>
            <a:ext cx="4964430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  <a:cs typeface="等线 Light" panose="02010600030101010101" charset="-122"/>
              </a:rPr>
              <a:t>充分理解你的业务需求</a:t>
            </a:r>
            <a:endParaRPr lang="zh-CN" altLang="zh-CN" sz="1400" b="1" dirty="0">
              <a:latin typeface="微软雅黑" panose="020B0503020204020204" charset="-122"/>
              <a:ea typeface="微软雅黑" panose="020B0503020204020204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保证理解业务后，整个程序设计符合需求或者未来几个月可以扩展，既不做过度设计，也不做各种临时硬编码。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代码核心原则：KISS</a:t>
            </a: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（Keep it simple,stupid）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来自于Unix编程艺术，你的东西必须足够简单足够愚蠢，好处非常多，比如容易读懂，容易维护交接，出问题容易追查等等。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长期来看复杂的东西都是没有生命力的。（x86 vs ARM / 微型服务器 vs 大型机 / 北欧简约风 vs 欧洲皇室风 / 现在服装 vs 汉服）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70" y="1922780"/>
            <a:ext cx="6320790" cy="35585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810000" y="692785"/>
            <a:ext cx="5405120" cy="3430270"/>
            <a:chOff x="4783759" y="1085215"/>
            <a:chExt cx="3210949" cy="3630567"/>
          </a:xfrm>
        </p:grpSpPr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4783759" y="1085215"/>
              <a:ext cx="2246005" cy="604870"/>
            </a:xfrm>
            <a:prstGeom prst="rect">
              <a:avLst/>
            </a:prstGeom>
            <a:noFill/>
          </p:spPr>
          <p:txBody>
            <a:bodyPr wrap="square" t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spc="1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目录</a:t>
              </a:r>
              <a:endParaRPr lang="zh-CN" altLang="en-US" sz="4400" spc="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副标题 2"/>
            <p:cNvSpPr txBox="1"/>
            <p:nvPr/>
          </p:nvSpPr>
          <p:spPr>
            <a:xfrm>
              <a:off x="4783759" y="2557471"/>
              <a:ext cx="3210949" cy="2158311"/>
            </a:xfrm>
            <a:prstGeom prst="rect">
              <a:avLst/>
            </a:prstGeom>
            <a:ln w="3175">
              <a:miter lim="400000"/>
            </a:ln>
          </p:spPr>
          <p:txBody>
            <a:bodyPr lIns="53672" tIns="53672" rIns="53672" bIns="53672">
              <a:noAutofit/>
            </a:bodyPr>
            <a:lstStyle>
              <a:lvl1pPr marL="0" marR="0" indent="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/>
                </a:defRPr>
              </a:lvl1pPr>
              <a:lvl2pPr marL="0" marR="0" indent="4572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/>
                </a:defRPr>
              </a:lvl2pPr>
              <a:lvl3pPr marL="0" marR="0" indent="9144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/>
                </a:defRPr>
              </a:lvl3pPr>
              <a:lvl4pPr marL="0" marR="0" indent="13716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/>
                </a:defRPr>
              </a:lvl4pPr>
              <a:lvl5pPr marL="0" marR="0" indent="18288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PingFang SC Regular"/>
                </a:defRPr>
              </a:lvl5pPr>
              <a:lvl6pPr marL="0" marR="0" indent="22860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6pPr>
              <a:lvl7pPr marL="0" marR="0" indent="27432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7pPr>
              <a:lvl8pPr marL="0" marR="0" indent="32004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8pPr>
              <a:lvl9pPr marL="0" marR="0" indent="3657600" algn="l" defTabSz="82042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 b="0" i="0" u="none" strike="noStrike" cap="none" spc="0" baseline="0">
                  <a:ln>
                    <a:noFill/>
                  </a:ln>
                  <a:solidFill>
                    <a:schemeClr val="accent3">
                      <a:lumOff val="44000"/>
                    </a:schemeClr>
                  </a:solidFill>
                  <a:uFillTx/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9pPr>
            </a:lstStyle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</a:rPr>
                <a:t>一、为什么系统要健壮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</a:rPr>
                <a:t>二、系统架构设计关键原则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</a:rPr>
                <a:t>三、系统程序实现哪些关键原则</a:t>
              </a:r>
              <a:endParaRPr lang="zh-CN" altLang="en-US" dirty="0">
                <a:solidFill>
                  <a:schemeClr val="bg1"/>
                </a:solidFill>
              </a:endParaRPr>
            </a:p>
            <a:p>
              <a:pPr defTabSz="680720" hangingPunct="1">
                <a:lnSpc>
                  <a:spcPct val="200000"/>
                </a:lnSpc>
                <a:buSzPct val="145000"/>
                <a:defRPr sz="2490"/>
              </a:pPr>
              <a:r>
                <a:rPr lang="zh-CN" altLang="en-US" dirty="0">
                  <a:solidFill>
                    <a:schemeClr val="bg1"/>
                  </a:solidFill>
                </a:rPr>
                <a:t>四、个人软素质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遵守编码规范，代码设计通用灵活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440" y="1630680"/>
            <a:ext cx="313436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学会通过用函数和类进行封装（高内聚、低耦合）、如何定义函数，缩进方式，返回参数定义，注释如何定义、减少硬编码（通过配置、数据库存储变量来解决）。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最好让你的代码帮助你生成代码，重复代码自动化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None/>
            </a:pP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20" y="1508760"/>
            <a:ext cx="3687445" cy="4600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240" y="1508760"/>
            <a:ext cx="4136390" cy="4592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设计模式和代码结构需要清晰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1960" y="1537335"/>
            <a:ext cx="1108456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比如我们常规使用的MVC设计模式，为了就是把各个层次代码区分开。（M干好数据读取或者接口访问的事儿，C干好变量收发基本教研，V干好模板渲染或者api接口输出；M可以拆分成为：DAO数据访问层和Service某服务提供层）；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2740025"/>
            <a:ext cx="10652760" cy="34899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设计模式和代码结构需要清晰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1960" y="1341120"/>
            <a:ext cx="1108456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参考一个常见的</a:t>
            </a:r>
            <a:r>
              <a:rPr lang="en-US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MVC</a:t>
            </a:r>
            <a:r>
              <a:rPr lang="zh-CN" altLang="en-US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框架目录架构（基于</a:t>
            </a:r>
            <a:r>
              <a:rPr lang="en-US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yaf</a:t>
            </a:r>
            <a:r>
              <a:rPr lang="zh-CN" altLang="en-US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框架）：</a:t>
            </a:r>
            <a:endParaRPr lang="zh-CN" altLang="en-US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1755140"/>
            <a:ext cx="11010900" cy="49834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程序中一定要写日志，代码日志要记录清晰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3720" y="1461770"/>
            <a:ext cx="1108456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程序里多写日志，包括Info、Debug、Waring、Trace等等，调用统一的日志库，不要害怕多写日志）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425" y="4144645"/>
            <a:ext cx="10502265" cy="2103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" y="1964690"/>
            <a:ext cx="10244455" cy="18738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稳健性编程小技巧（个人最佳实践）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915" y="1617980"/>
            <a:ext cx="3888105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代码里尽量不要使用else（超级推荐，Unix编程艺术书籍推荐方法）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所有的循环必须有结束条件或约定，并且不会不可控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不要申请超级大的变量或内存造成资源浪费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无论静态还是动态语言，内存或对象使用完以后尽量及时释放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输入数据务必要校验，用户输入数据必须不可信。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尽量不要使用异步回调的方式（容易混乱，对js和nodejs的鄙视，对协程机制的尊敬）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020" y="2070735"/>
            <a:ext cx="3702685" cy="373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070735"/>
            <a:ext cx="3873500" cy="3177540"/>
          </a:xfrm>
          <a:prstGeom prst="rect">
            <a:avLst/>
          </a:prstGeom>
        </p:spPr>
      </p:pic>
      <p:sp>
        <p:nvSpPr>
          <p:cNvPr id="10" name="矩形: 圆角 7"/>
          <p:cNvSpPr/>
          <p:nvPr/>
        </p:nvSpPr>
        <p:spPr>
          <a:xfrm>
            <a:off x="4420870" y="161798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使用</a:t>
            </a:r>
            <a:r>
              <a:rPr lang="en-US" altLang="zh-CN" sz="1600" dirty="0">
                <a:ea typeface="兰亭黑-简" panose="02000000000000000000" charset="-122"/>
              </a:rPr>
              <a:t>else</a:t>
            </a:r>
            <a:endParaRPr lang="en-US" altLang="zh-CN" sz="1600" dirty="0">
              <a:ea typeface="兰亭黑-简" panose="02000000000000000000" charset="-122"/>
            </a:endParaRPr>
          </a:p>
        </p:txBody>
      </p:sp>
      <p:sp>
        <p:nvSpPr>
          <p:cNvPr id="6" name="矩形: 圆角 7"/>
          <p:cNvSpPr/>
          <p:nvPr/>
        </p:nvSpPr>
        <p:spPr>
          <a:xfrm>
            <a:off x="8237220" y="161798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不用</a:t>
            </a:r>
            <a:r>
              <a:rPr lang="en-US" altLang="zh-CN" sz="1600" dirty="0">
                <a:ea typeface="兰亭黑-简" panose="02000000000000000000" charset="-122"/>
              </a:rPr>
              <a:t>else</a:t>
            </a:r>
            <a:endParaRPr lang="en-US" altLang="zh-CN" sz="1600" dirty="0">
              <a:ea typeface="兰亭黑-简" panose="02000000000000000000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6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所有内外部访问都必须有超时机制：保证不连锁反应雪崩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8490" y="1682750"/>
            <a:ext cx="3589020" cy="4292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超时是保证我们业务不会连带雪崩的很关键的地方，比如我们在访问后端资源或外部服务一定要经常使用超时操作。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超时细化下来，一般会包括很多类型：连接超时、读超时、写超时、通用超时 等等区分；一般超时粒度大部分都是秒为单位，对于时间敏感业务都是毫秒为单位，建议以毫秒(ms)为单位的超时更可靠，但是很多服务没有提供这类超时操作接口。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60" y="1809750"/>
            <a:ext cx="6948170" cy="4737100"/>
          </a:xfrm>
          <a:prstGeom prst="rect">
            <a:avLst/>
          </a:prstGeom>
        </p:spPr>
      </p:pic>
      <p:sp>
        <p:nvSpPr>
          <p:cNvPr id="10" name="矩形: 圆角 7"/>
          <p:cNvSpPr/>
          <p:nvPr/>
        </p:nvSpPr>
        <p:spPr>
          <a:xfrm>
            <a:off x="4862195" y="146812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ea typeface="兰亭黑-简" panose="02000000000000000000" charset="-122"/>
              </a:rPr>
              <a:t>cURL</a:t>
            </a:r>
            <a:r>
              <a:rPr lang="zh-CN" altLang="en-US" sz="1600" dirty="0">
                <a:ea typeface="兰亭黑-简" panose="02000000000000000000" charset="-122"/>
              </a:rPr>
              <a:t>超时</a:t>
            </a:r>
            <a:endParaRPr lang="zh-CN" altLang="en-US" sz="1600" dirty="0">
              <a:ea typeface="兰亭黑-简" panose="02000000000000000000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所有内外部访问都必须有超时机制：保证不连锁反应雪崩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799465" y="1404620"/>
            <a:ext cx="2372995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ea typeface="兰亭黑-简" panose="02000000000000000000" charset="-122"/>
              </a:rPr>
              <a:t>Swoole 4.x </a:t>
            </a:r>
            <a:r>
              <a:rPr lang="zh-CN" altLang="en-US" sz="1600" dirty="0">
                <a:ea typeface="兰亭黑-简" panose="02000000000000000000" charset="-122"/>
              </a:rPr>
              <a:t>超时 </a:t>
            </a:r>
            <a:r>
              <a:rPr lang="en-US" altLang="zh-CN" sz="1600" dirty="0">
                <a:ea typeface="兰亭黑-简" panose="02000000000000000000" charset="-122"/>
              </a:rPr>
              <a:t>- MySQL</a:t>
            </a:r>
            <a:endParaRPr lang="en-US" altLang="zh-CN" sz="1600" dirty="0">
              <a:ea typeface="兰亭黑-简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1746250"/>
            <a:ext cx="5308600" cy="4940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260" y="1873250"/>
            <a:ext cx="5355590" cy="3179445"/>
          </a:xfrm>
          <a:prstGeom prst="rect">
            <a:avLst/>
          </a:prstGeom>
        </p:spPr>
      </p:pic>
      <p:sp>
        <p:nvSpPr>
          <p:cNvPr id="5" name="矩形: 圆角 7"/>
          <p:cNvSpPr/>
          <p:nvPr/>
        </p:nvSpPr>
        <p:spPr>
          <a:xfrm>
            <a:off x="6344285" y="1468120"/>
            <a:ext cx="2372995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ea typeface="兰亭黑-简" panose="02000000000000000000" charset="-122"/>
              </a:rPr>
              <a:t>Swoole 4.x </a:t>
            </a:r>
            <a:r>
              <a:rPr lang="zh-CN" altLang="en-US" sz="1600" dirty="0">
                <a:ea typeface="兰亭黑-简" panose="02000000000000000000" charset="-122"/>
              </a:rPr>
              <a:t>超时 </a:t>
            </a:r>
            <a:r>
              <a:rPr lang="en-US" altLang="zh-CN" sz="1600" dirty="0">
                <a:ea typeface="兰亭黑-简" panose="02000000000000000000" charset="-122"/>
              </a:rPr>
              <a:t>- Redis</a:t>
            </a:r>
            <a:endParaRPr lang="en-US" altLang="zh-CN" sz="1600" dirty="0">
              <a:ea typeface="兰亭黑-简" panose="02000000000000000000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所有内外部访问都必须有超时机制：保证不连锁反应雪崩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3575" y="2248535"/>
            <a:ext cx="349821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访问MySQL超时处理（非Swoole情况），调用mysqli扩展方式：mysql 默认在扩展层面没有把很多超时操作暴露给前台，所以需要用一些隐藏方式。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目前大部分主流框架都没有提供mysql超时配置，包括Laravel、Symfony、Yii 等框架都没有提供，因为都是基于底层mysqli或pdo等扩展。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799465" y="1741805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dirty="0">
                <a:ea typeface="兰亭黑-简" panose="02000000000000000000" charset="-122"/>
              </a:rPr>
              <a:t>MySQLi</a:t>
            </a:r>
            <a:r>
              <a:rPr lang="zh-CN" altLang="en-US" sz="1600" dirty="0">
                <a:ea typeface="兰亭黑-简" panose="02000000000000000000" charset="-122"/>
              </a:rPr>
              <a:t>超时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95" y="1456055"/>
            <a:ext cx="6137910" cy="52533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所有内外部访问都必须有超时机制：保证不连锁反应雪崩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508000" y="14592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流超时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30" y="1459230"/>
            <a:ext cx="5349240" cy="5364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969135"/>
            <a:ext cx="5082540" cy="3779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625" y="5951420"/>
            <a:ext cx="4897120" cy="575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https://blog.csdn.net/heiyeshuwu/article/details/7841366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成熟稳定的SQL语言使用习惯和技巧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4345" y="1720850"/>
            <a:ext cx="451866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所有SQL语句都必须有约束条件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SQL查询里抽取字段中明确需要抽取的字段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熟知各种SQL操作的最佳实践技巧，包括不限于：常用字段建立索引（单表不超过6个）、尽量减少OR、尽量减少连表查询、尽量不要SQL语句中使用函数（datetime之类）、使用exists代替in、使用explain观察SQL运行情况等等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6260" y="5732980"/>
            <a:ext cx="4786630" cy="575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https://blog.csdn.net/jie_liang/article/details/77340905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720850"/>
            <a:ext cx="6149340" cy="4373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矩形: 圆角 7"/>
          <p:cNvSpPr/>
          <p:nvPr/>
        </p:nvSpPr>
        <p:spPr>
          <a:xfrm>
            <a:off x="7955915" y="124460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ea typeface="兰亭黑-简" panose="02000000000000000000" charset="-122"/>
              </a:rPr>
              <a:t>SQL</a:t>
            </a:r>
            <a:r>
              <a:rPr lang="zh-CN" altLang="en-US" sz="1600" dirty="0">
                <a:ea typeface="兰亭黑-简" panose="02000000000000000000" charset="-122"/>
              </a:rPr>
              <a:t>好习惯</a:t>
            </a:r>
            <a:endParaRPr lang="zh-CN" altLang="en-US" sz="1600" dirty="0">
              <a:ea typeface="兰亭黑-简" panose="02000000000000000000" charset="-122"/>
            </a:endParaRPr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一、为什么要设计健壮系统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开发</a:t>
            </a: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中时刻要记得代码安全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4345" y="1720850"/>
            <a:ext cx="4518660" cy="3646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我们系统在完成业务开发的基础上，还需要考虑代码安全问题，大部分时候安全和方便中间会存在冲突，但是因为一个不安全的系统，对业务的伤害是巨大的，轻则被非法用户“薅羊毛”，重则服务器被攻陷，整个数据遭到泄露或者遭受恶意损失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我们常见遇到的安全问题包括：SQL注入、XSS、CSRF、URL跳转漏洞、文件上传下载漏洞等等，很多在我们只是关注业务实现不关注安全的时候问题都会出现。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6260" y="5732980"/>
            <a:ext cx="4944110" cy="1037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延伸阅读：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https://mp.weixin.qq.com/s/UOQa6yj-7bxUpb_1Xr4tYQ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https://wenku.baidu.com/view/42534969fab069dc502201d5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75000"/>
                  </a:schemeClr>
                </a:solidFill>
                <a:latin typeface="Arial Narrow" panose="020B0606020202030204" charset="0"/>
                <a:ea typeface="等线 Light" panose="02010600030101010101" charset="-122"/>
                <a:cs typeface="Arial Narrow" panose="020B0606020202030204" charset="0"/>
              </a:rPr>
              <a:t>https://mp.weixin.qq.com/s/RrBVaWve6StQbksSMFEm4w</a:t>
            </a:r>
            <a:endParaRPr lang="zh-CN" altLang="en-US" sz="10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  <p:sp>
        <p:nvSpPr>
          <p:cNvPr id="4" name="矩形: 圆角 7"/>
          <p:cNvSpPr/>
          <p:nvPr/>
        </p:nvSpPr>
        <p:spPr>
          <a:xfrm>
            <a:off x="7794625" y="868045"/>
            <a:ext cx="1647825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安全解决方案</a:t>
            </a:r>
            <a:endParaRPr lang="zh-CN" sz="1600" dirty="0">
              <a:ea typeface="兰亭黑-简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960" y="1341120"/>
            <a:ext cx="5897880" cy="5196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调优后端</a:t>
            </a:r>
            <a:r>
              <a:rPr 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各</a:t>
            </a: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服务的性能配置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440" y="1605280"/>
            <a:ext cx="31026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语言只是一个粘合剂，整个过程是把前端用户操作进行逻辑处理，粘合后端存储和各种RPC服务的数据进行展现输出。除了你的PHP服务或代码、SQL执行效率高，同样也需要考虑前后端各个服务的性能是非常优化高性能的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我把一些关键的Linux系统到各个各个服务一些关键性能相关选项简单罗列一下。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95" y="1605280"/>
            <a:ext cx="3981450" cy="4388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35" y="1605280"/>
            <a:ext cx="4507865" cy="4266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5155" y="5993765"/>
            <a:ext cx="7924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  <a:sym typeface="+mn-ea"/>
              </a:rPr>
              <a:t>延伸阅读</a:t>
            </a:r>
            <a:endParaRPr lang="zh-CN" altLang="en-US" sz="1200"/>
          </a:p>
        </p:txBody>
      </p:sp>
      <p:sp>
        <p:nvSpPr>
          <p:cNvPr id="10" name="矩形: 圆角 7"/>
          <p:cNvSpPr/>
          <p:nvPr/>
        </p:nvSpPr>
        <p:spPr>
          <a:xfrm>
            <a:off x="6973570" y="1070610"/>
            <a:ext cx="192278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推荐服务配置选项</a:t>
            </a:r>
            <a:endParaRPr lang="zh-CN" sz="1600" dirty="0">
              <a:ea typeface="兰亭黑-简" panose="02000000000000000000" charset="-122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善用常用服务的系统监测工具</a:t>
            </a:r>
            <a:endParaRPr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程序实现关注哪些原则？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5440" y="2898775"/>
            <a:ext cx="407225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为了快速的监控我们的线上服务情况，需要能够熟练使用常用的性能监控的各种工具和指标。</a:t>
            </a:r>
            <a:endParaRPr lang="zh-CN" altLang="zh-CN" sz="14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345" y="5913955"/>
            <a:ext cx="894080" cy="529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等线 Light" panose="02010600030101010101" charset="-122"/>
                <a:cs typeface="Arial" panose="020B0604020202020204" pitchFamily="34" charset="0"/>
              </a:rPr>
              <a:t>延伸阅读</a:t>
            </a:r>
            <a:endParaRPr lang="zh-CN" altLang="en-US" sz="11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等线 Light" panose="02010600030101010101" charset="-122"/>
              <a:cs typeface="Arial" panose="020B0604020202020204" pitchFamily="34" charset="0"/>
            </a:endParaRPr>
          </a:p>
          <a:p>
            <a:pPr algn="l"/>
            <a:endParaRPr lang="zh-CN" altLang="en-US" sz="800" dirty="0">
              <a:solidFill>
                <a:schemeClr val="bg2">
                  <a:lumMod val="75000"/>
                </a:schemeClr>
              </a:solidFill>
              <a:latin typeface="Arial Narrow" panose="020B0606020202030204" charset="0"/>
              <a:ea typeface="等线 Light" panose="02010600030101010101" charset="-122"/>
              <a:cs typeface="Arial Narrow" panose="020B0606020202030204" charset="0"/>
            </a:endParaRPr>
          </a:p>
        </p:txBody>
      </p:sp>
      <p:sp>
        <p:nvSpPr>
          <p:cNvPr id="4" name="矩形: 圆角 7"/>
          <p:cNvSpPr/>
          <p:nvPr/>
        </p:nvSpPr>
        <p:spPr>
          <a:xfrm>
            <a:off x="7014210" y="902970"/>
            <a:ext cx="192278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系统检测常用工具</a:t>
            </a:r>
            <a:endParaRPr lang="zh-CN" sz="1600" dirty="0">
              <a:ea typeface="兰亭黑-简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1341120"/>
            <a:ext cx="6481445" cy="54483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健壮代码有哪些通用原则：</a:t>
            </a:r>
            <a:r>
              <a:rPr lang="en-US" alt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10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原则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矩形: 圆角 28"/>
          <p:cNvSpPr/>
          <p:nvPr/>
        </p:nvSpPr>
        <p:spPr>
          <a:xfrm>
            <a:off x="5687695" y="1546225"/>
            <a:ext cx="6231255" cy="492760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51815" y="1546225"/>
            <a:ext cx="4798060" cy="492760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1680" y="1703705"/>
            <a:ext cx="460819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1、 模块性原则：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写简单的，通过干净的接口可被连接的部件。（比如类、函数，高内聚低耦合）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2、 清楚原则：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清楚要比小聪明好。（代码中注释需要清晰明确，最好有历史迭代，不要耍小聪明，或者用一些奇怪的实现算法并且没注释）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3、 合并原则：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设计能被其它程序连接的程序。（提供好输入输出参数，或者设计好的openapi，尽量让程序可以复用）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4、 简单原则：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设计要简单；只有当你需要的时候，增加复杂性。（每个函数类要简单明确，不要太冗长）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5、 健壮性原则：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健壮性是透明和简单的追随者。（透明+简单了，健壮就来了）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6605" y="1621790"/>
            <a:ext cx="606234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6、沉默补救原则：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当一个程序没有异常的时候就只是记录，减少干扰或者啥都不说；当你必须失败的时候，尽可能快的吵闹地失败。（失败了一定要明确清晰的提示形式，包括错误代码，错误原因的信息，不要悄无声息）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7、经济原则：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程序员的时间是宝贵的；优先机器时间节约它。（能够用内存+CPU搞定，不要过多纠结在算法上）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8、产生原则：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避免手工堆砌；当你可能的时候，编写可以写程序的程序。（用程序来帮你实现重复的事儿）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9、优化原则：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在雕琢之前先有原型；在你优化它之前，先让他可以运行。（先完成，再完美）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10、可扩展原则：</a:t>
            </a:r>
            <a:r>
              <a:rPr lang="zh-CN" altLang="en-US" sz="13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为将来做设计，因为它可能比你认为来的要快。（尽量考虑你这个代码2，3，5年后才会重构，为未来负责，不要让后人骂你）</a:t>
            </a:r>
            <a:endParaRPr lang="zh-CN" altLang="en-US" sz="13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 bldLvl="0" animBg="1"/>
      <p:bldP spid="18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四、个人软素质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优秀程序员软素质</a:t>
            </a:r>
            <a:endParaRPr lang="zh-CN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35062" y="43688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8240" y="2286000"/>
            <a:ext cx="9996170" cy="3900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None/>
            </a:pPr>
            <a:r>
              <a:rPr lang="zh-CN" altLang="zh-CN" sz="15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1、细心：</a:t>
            </a:r>
            <a:r>
              <a:rPr lang="zh-CN" altLang="zh-CN" sz="15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写完代码都需要重新Review一遍，变量名是否正确，变量是否初始化，每个SQL语句是否性能高超或者不会导致超时死锁；</a:t>
            </a:r>
            <a:endParaRPr lang="zh-CN" altLang="zh-CN" sz="15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2、认真：</a:t>
            </a:r>
            <a:r>
              <a:rPr lang="zh-CN" altLang="zh-CN" sz="15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每个函数是否都自己校验过输入输出是满足预期的；条件允许，是否核心函数都具备单元测试代码；</a:t>
            </a:r>
            <a:endParaRPr lang="zh-CN" altLang="zh-CN" sz="15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3、谨慎：</a:t>
            </a:r>
            <a:r>
              <a:rPr lang="zh-CN" altLang="zh-CN" sz="15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不要相信任何外部输入的数据，包括数据库、文件、缓存、用户HTTP提交各种变量，都需要严格校验和过滤。</a:t>
            </a:r>
            <a:endParaRPr lang="zh-CN" altLang="zh-CN" sz="15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4、精进：</a:t>
            </a:r>
            <a:r>
              <a:rPr lang="zh-CN" altLang="zh-CN" sz="15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不要惧怕别人说你代码烂，必须能够持续被人吐槽下优化，在在我革新下优化；要学习别人优秀的代码设计思想和代码风格，持续进步。</a:t>
            </a:r>
            <a:endParaRPr lang="zh-CN" altLang="zh-CN" sz="15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indent="0" algn="l">
              <a:buNone/>
            </a:pPr>
            <a:r>
              <a:rPr lang="zh-CN" altLang="zh-CN" sz="15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5. 专业：</a:t>
            </a:r>
            <a:r>
              <a:rPr lang="zh-CN" altLang="zh-CN" sz="15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专业是一种工作态度，也是一种人生态度；代码要专业、架构要专业、变量名要专业、文档要专业、跟别人发工作消息邮件要专业、开会要专业、沟通要专业，等等，专业要伴随自己一生</a:t>
            </a:r>
            <a:endParaRPr lang="zh-CN" altLang="zh-CN" sz="15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4" name="矩形: 圆角 7"/>
          <p:cNvSpPr/>
          <p:nvPr/>
        </p:nvSpPr>
        <p:spPr>
          <a:xfrm>
            <a:off x="1259840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细心</a:t>
            </a:r>
            <a:endParaRPr lang="zh-CN" sz="1600" dirty="0">
              <a:ea typeface="兰亭黑-简" panose="02000000000000000000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3303905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认真</a:t>
            </a:r>
            <a:endParaRPr lang="zh-CN" sz="1600" dirty="0">
              <a:ea typeface="兰亭黑-简" panose="02000000000000000000" charset="-122"/>
            </a:endParaRPr>
          </a:p>
        </p:txBody>
      </p:sp>
      <p:sp>
        <p:nvSpPr>
          <p:cNvPr id="10" name="矩形: 圆角 7"/>
          <p:cNvSpPr/>
          <p:nvPr/>
        </p:nvSpPr>
        <p:spPr>
          <a:xfrm>
            <a:off x="5250815" y="1598930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谨慎</a:t>
            </a:r>
            <a:endParaRPr lang="zh-CN" sz="1600" dirty="0">
              <a:ea typeface="兰亭黑-简" panose="02000000000000000000" charset="-122"/>
            </a:endParaRPr>
          </a:p>
        </p:txBody>
      </p:sp>
      <p:sp>
        <p:nvSpPr>
          <p:cNvPr id="11" name="矩形: 圆角 7"/>
          <p:cNvSpPr/>
          <p:nvPr/>
        </p:nvSpPr>
        <p:spPr>
          <a:xfrm>
            <a:off x="7254875" y="1598930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精进</a:t>
            </a:r>
            <a:endParaRPr lang="zh-CN" altLang="en-US" sz="1600" dirty="0">
              <a:ea typeface="兰亭黑-简" panose="02000000000000000000" charset="-122"/>
            </a:endParaRPr>
          </a:p>
        </p:txBody>
      </p:sp>
      <p:sp>
        <p:nvSpPr>
          <p:cNvPr id="12" name="矩形: 圆角 7"/>
          <p:cNvSpPr/>
          <p:nvPr/>
        </p:nvSpPr>
        <p:spPr>
          <a:xfrm>
            <a:off x="9150985" y="1598930"/>
            <a:ext cx="1280160" cy="341630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ea typeface="兰亭黑-简" panose="02000000000000000000" charset="-122"/>
              </a:rPr>
              <a:t>专业</a:t>
            </a:r>
            <a:endParaRPr lang="zh-CN" altLang="en-US" sz="1600" dirty="0">
              <a:ea typeface="兰亭黑-简" panose="02000000000000000000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19760" y="6096000"/>
            <a:ext cx="668401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参考地址：</a:t>
            </a:r>
            <a:endParaRPr lang="zh-CN" altLang="en-US" sz="11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https://github.com/heiyeluren/tmphp/blob/master/tmphp/lib/TM_DB_Mysqli.class.php</a:t>
            </a:r>
            <a:endParaRPr lang="zh-CN" altLang="en-US" sz="11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https://github.com/heiyeluren/HeiyelurenPHPFramework/blob/master/src/bases/Socket.class.php</a:t>
            </a:r>
            <a:endParaRPr lang="zh-CN" alt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895" y="735965"/>
            <a:ext cx="2971800" cy="572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" y="1654175"/>
            <a:ext cx="7213600" cy="4256405"/>
          </a:xfrm>
          <a:prstGeom prst="rect">
            <a:avLst/>
          </a:prstGeom>
        </p:spPr>
      </p:pic>
      <p:sp>
        <p:nvSpPr>
          <p:cNvPr id="7" name="矩形: 圆角 7"/>
          <p:cNvSpPr/>
          <p:nvPr/>
        </p:nvSpPr>
        <p:spPr>
          <a:xfrm>
            <a:off x="686435" y="1228725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持续改进</a:t>
            </a:r>
            <a:endParaRPr lang="zh-CN" sz="1600" dirty="0">
              <a:ea typeface="兰亭黑-简" panose="02000000000000000000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303895" y="216535"/>
            <a:ext cx="1435100" cy="341630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ea typeface="兰亭黑-简" panose="02000000000000000000" charset="-122"/>
              </a:rPr>
              <a:t>追求专业</a:t>
            </a:r>
            <a:endParaRPr lang="zh-CN" sz="1600" dirty="0">
              <a:ea typeface="兰亭黑-简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2980" y="1269365"/>
            <a:ext cx="2249170" cy="26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十四年前 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-&gt;  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十一年前</a:t>
            </a:r>
            <a:endParaRPr lang="zh-CN" alt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47580" y="257175"/>
            <a:ext cx="1428115" cy="260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十三年前</a:t>
            </a:r>
            <a:endParaRPr lang="zh-CN" altLang="en-US" sz="11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836837" y="355600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优秀程序员软素质</a:t>
            </a:r>
            <a:endParaRPr lang="zh-CN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335062" y="43688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个人软素质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913765" y="2129155"/>
            <a:ext cx="392303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000" spc="15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愿你们都成为</a:t>
            </a:r>
            <a:endParaRPr lang="zh-CN" altLang="en-US" sz="40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100320" y="1270000"/>
            <a:ext cx="6508750" cy="164973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6000" spc="15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最厉害的</a:t>
            </a:r>
            <a:r>
              <a:rPr lang="zh-CN" altLang="en-US" sz="6000" spc="150">
                <a:solidFill>
                  <a:srgbClr val="0057E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程序员</a:t>
            </a:r>
            <a:endParaRPr lang="zh-CN" altLang="en-US" sz="6000" spc="15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6000" spc="15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最优秀的</a:t>
            </a:r>
            <a:r>
              <a:rPr lang="zh-CN" altLang="en-US" sz="6000" spc="150">
                <a:solidFill>
                  <a:srgbClr val="F4891E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架构师</a:t>
            </a:r>
            <a:endParaRPr lang="zh-CN" altLang="en-US" sz="4800" spc="15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48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920615" y="1874520"/>
            <a:ext cx="85725" cy="12687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4678680"/>
            <a:ext cx="1736090" cy="173609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079625" y="4173855"/>
            <a:ext cx="1226820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联系我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96815" y="5678170"/>
            <a:ext cx="30778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博客：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http://blog.csdn.net/heiyeshuwu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微博：http://weibo.com/heiyeluren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公众号：黑夜路人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4616450"/>
            <a:ext cx="1703705" cy="18605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9518015" y="4236085"/>
            <a:ext cx="1064260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公众号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1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0" y="2111375"/>
            <a:ext cx="1219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Thanks</a:t>
            </a:r>
            <a:endParaRPr lang="en-US" altLang="zh-CN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感谢聆听</a:t>
            </a:r>
            <a:endParaRPr lang="zh-CN" altLang="en-US" sz="60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我们系统里经常会遇到哪些</a:t>
            </a:r>
            <a:r>
              <a:rPr lang="zh-CN" altLang="en-US" sz="3200" spc="150" dirty="0">
                <a:solidFill>
                  <a:srgbClr val="0057E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问题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？</a:t>
            </a:r>
            <a:endParaRPr lang="zh-CN" altLang="en-US" sz="32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140" y="2292985"/>
            <a:ext cx="55105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为啥测试好好的，上到线上代码一堆bug，一上线就</a:t>
            </a:r>
            <a:r>
              <a:rPr lang="zh-CN" altLang="zh-CN" dirty="0">
                <a:solidFill>
                  <a:srgbClr val="F4891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崩溃</a:t>
            </a: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或者一堆问题？</a:t>
            </a:r>
            <a:endParaRPr lang="zh-CN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为什么感觉自己系统做的性能很好，上线后流量一上来就</a:t>
            </a:r>
            <a:r>
              <a:rPr lang="zh-CN" altLang="zh-CN" dirty="0">
                <a:solidFill>
                  <a:srgbClr val="F4891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雪崩</a:t>
            </a: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了？</a:t>
            </a:r>
            <a:endParaRPr lang="zh-CN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为啥自己的系统上线以后出问题不知道问题在哪儿，完全</a:t>
            </a:r>
            <a:r>
              <a:rPr lang="zh-CN" altLang="zh-CN" dirty="0">
                <a:solidFill>
                  <a:srgbClr val="F4891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无法跟踪</a:t>
            </a:r>
            <a:r>
              <a:rPr lang="zh-CN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？</a:t>
            </a:r>
            <a:endParaRPr lang="zh-CN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...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145" y="2593975"/>
            <a:ext cx="5509260" cy="246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构建健壮系统包含哪些关键</a:t>
            </a:r>
            <a:r>
              <a:rPr lang="zh-CN" altLang="en-US" sz="3200" spc="150" dirty="0">
                <a:solidFill>
                  <a:srgbClr val="0057E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因素</a:t>
            </a: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？</a:t>
            </a:r>
            <a:endParaRPr lang="zh-CN" altLang="en-US" sz="32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为什么要设计健壮系统？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矩形: 圆角 28"/>
          <p:cNvSpPr/>
          <p:nvPr/>
        </p:nvSpPr>
        <p:spPr>
          <a:xfrm>
            <a:off x="4366895" y="2274570"/>
            <a:ext cx="7388225" cy="3829685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406400" y="2274570"/>
            <a:ext cx="3599815" cy="383032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28575"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270295" y="1669208"/>
            <a:ext cx="1872000" cy="605155"/>
          </a:xfrm>
          <a:prstGeom prst="roundRect">
            <a:avLst>
              <a:gd name="adj" fmla="val 7253"/>
            </a:avLst>
          </a:prstGeom>
          <a:solidFill>
            <a:srgbClr val="F4891E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a typeface="兰亭黑-简" panose="02000000000000000000" charset="-122"/>
              </a:rPr>
              <a:t>核心要素</a:t>
            </a:r>
            <a:endParaRPr lang="zh-CN" altLang="en-US" sz="2000" dirty="0">
              <a:ea typeface="兰亭黑-简" panose="02000000000000000000" charset="-122"/>
            </a:endParaRPr>
          </a:p>
        </p:txBody>
      </p:sp>
      <p:sp>
        <p:nvSpPr>
          <p:cNvPr id="5" name="矩形: 圆角 15"/>
          <p:cNvSpPr/>
          <p:nvPr/>
        </p:nvSpPr>
        <p:spPr>
          <a:xfrm>
            <a:off x="5231882" y="1666579"/>
            <a:ext cx="1872000" cy="605155"/>
          </a:xfrm>
          <a:prstGeom prst="roundRect">
            <a:avLst>
              <a:gd name="adj" fmla="val 7253"/>
            </a:avLst>
          </a:prstGeom>
          <a:solidFill>
            <a:srgbClr val="3E8AF4"/>
          </a:solidFill>
          <a:ln>
            <a:solidFill>
              <a:srgbClr val="3E8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ea typeface="兰亭黑-简" panose="02000000000000000000" charset="-122"/>
              </a:rPr>
              <a:t>要素拆解</a:t>
            </a:r>
            <a:endParaRPr lang="zh-CN" altLang="en-US" sz="2000" dirty="0">
              <a:ea typeface="兰亭黑-简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8015" y="2574290"/>
            <a:ext cx="2940050" cy="403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良好的软件系统架构设计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编程最佳实践和通用原则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个人专业软素质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架构核心：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可维护性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可扩展性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健壮性（容灾）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6905" y="2595880"/>
            <a:ext cx="7028180" cy="3291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b="1" dirty="0"/>
              <a:t>系统架构：</a:t>
            </a:r>
            <a:r>
              <a:rPr lang="zh-CN" altLang="en-US" sz="1400" dirty="0">
                <a:latin typeface="等线" panose="02010600030101010101" charset="-122"/>
                <a:ea typeface="等线" panose="02010600030101010101" charset="-122"/>
              </a:rPr>
              <a:t>网络拓扑是什么、用什么存储、用什么缓存、整个数据流向是如何、那个核心服务采用那个开源软件支撑、用什么编程语言来构建整个软件连接各个服务、整个系统如何分层？</a:t>
            </a:r>
            <a:endParaRPr lang="zh-CN" altLang="en-US" dirty="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zh-CN" altLang="en-US" b="1" dirty="0"/>
              <a:t>系统设计：</a:t>
            </a:r>
            <a:r>
              <a:rPr lang="zh-CN" altLang="en-US" sz="1400" dirty="0">
                <a:latin typeface="等线" panose="02010600030101010101" charset="-122"/>
                <a:ea typeface="等线" panose="02010600030101010101" charset="-122"/>
              </a:rPr>
              <a:t>采用什么编程语言、编程语言使用什么编程框架或中间件、使用什么设计模式来构建代码、中间代码如何分层？</a:t>
            </a:r>
            <a:endParaRPr lang="zh-CN" altLang="en-US" dirty="0"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buClrTx/>
              <a:buSzTx/>
            </a:pPr>
            <a:r>
              <a:rPr lang="zh-CN" altLang="en-US" b="1" dirty="0"/>
              <a:t>编程实现：</a:t>
            </a:r>
            <a:r>
              <a:rPr lang="zh-CN" altLang="en-US" sz="1400" dirty="0">
                <a:latin typeface="等线" panose="02010600030101010101" charset="-122"/>
                <a:ea typeface="等线" panose="02010600030101010101" charset="-122"/>
              </a:rPr>
              <a:t>编程语言用什么框架、有什么规范、编程语言需要注意哪些细节、有哪些技巧、那些编程原则？</a:t>
            </a:r>
            <a:endParaRPr lang="zh-CN" altLang="en-US" sz="14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250" y="6329680"/>
            <a:ext cx="7626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说明：主要面向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PHP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为主开发语言的业务，</a:t>
            </a:r>
            <a:r>
              <a:rPr lang="en-US" altLang="zh-CN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Golang/Java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等</a:t>
            </a:r>
            <a:r>
              <a:rPr lang="zh-CN" altLang="en-US" sz="1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可以作为参考</a:t>
            </a:r>
            <a:endParaRPr lang="zh-CN" altLang="en-US" sz="160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5" grpId="0" bldLvl="0" animBg="1"/>
      <p:bldP spid="8" grpId="0" bldLvl="0" animBg="1"/>
      <p:bldP spid="5" grpId="0" bldLvl="0" animBg="1"/>
      <p:bldP spid="1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-635" y="2929255"/>
            <a:ext cx="12192635" cy="103568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altLang="en-US" sz="5400" dirty="0">
                <a:solidFill>
                  <a:schemeClr val="bg1"/>
                </a:solidFill>
              </a:rPr>
              <a:t>二、系统架构关键原则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用架构师的视角来思考问题</a:t>
            </a:r>
            <a:endParaRPr lang="zh-CN" altLang="en-US" sz="3200" spc="150" dirty="0"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2415" y="1927225"/>
            <a:ext cx="594487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程序员视角更多考虑的是我如何快速完成这个项目，架构师视角是不仅是我完成整个项目，更多需要思考整个架构。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架构是否清晰、是否可维护、是否可扩展、可靠性稳定性如何，整个技术框架和各种体系选型是否方便容易开发维护；整个思考维度和视角是完全不一样的。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程序员视角是执行层面具体编码的视角，架构师视角是设计师的视角，会更宏观，想的更远。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比如编程语言选型 PHP </a:t>
            </a:r>
            <a:r>
              <a:rPr lang="zh-CN" altLang="zh-CN" sz="1600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vs</a:t>
            </a: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Golang、Java </a:t>
            </a:r>
            <a:r>
              <a:rPr lang="zh-CN" altLang="zh-CN" sz="1600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vs</a:t>
            </a: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Golang、C++ </a:t>
            </a:r>
            <a:r>
              <a:rPr lang="zh-CN" altLang="zh-CN" sz="1600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vs</a:t>
            </a: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Rust等等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35" y="2103120"/>
            <a:ext cx="4876800" cy="2895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36893"/>
            <a:ext cx="45719" cy="807477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45222" y="735965"/>
            <a:ext cx="1127760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150" dirty="0"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  <a:sym typeface="Arial" panose="020B0604020202020204" pitchFamily="34" charset="0"/>
              </a:rPr>
              <a:t>服务架构链路要清晰</a:t>
            </a:r>
            <a:endParaRPr lang="zh-CN" altLang="en-US" sz="32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345222" y="293370"/>
            <a:ext cx="9585325" cy="44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wrap="square" lIns="90000" tIns="46800" rIns="90000" bIns="0" rtlCol="0" anchor="b" anchorCtr="0"/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方正正粗黑简体" panose="02010600010101010101" charset="-122"/>
                <a:ea typeface="方正正粗黑简体" panose="02010600010101010101" charset="-122"/>
                <a:sym typeface="Arial" panose="020B0604020202020204" pitchFamily="34" charset="0"/>
              </a:rPr>
              <a:t>系统架构遵循哪些原则？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方正正粗黑简体" panose="02010600010101010101" charset="-122"/>
              <a:ea typeface="方正正粗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2415" y="1927225"/>
            <a:ext cx="296100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spc="300">
                <a:solidFill>
                  <a:srgbClr val="000000">
                    <a:lumMod val="85000"/>
                    <a:lumOff val="15000"/>
                  </a:srgbClr>
                </a:solidFill>
                <a:latin typeface="方正正黑简体" panose="02010600010101010101" charset="-122"/>
                <a:ea typeface="方正正黑简体" panose="02010600010101010101" charset="-122"/>
              </a:defRPr>
            </a:lvl1pPr>
          </a:lstStyle>
          <a:p>
            <a:pPr indent="0" algn="l">
              <a:buFont typeface="Arial" panose="020B0604020202020204" pitchFamily="34" charset="0"/>
              <a:buNone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整个服务架构包含： 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接入层（网关、负载均衡）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应用层（PHP程序等）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服务层（微服务接口等）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存储层（DB、缓存、检索ES等）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计算层（不一定包含，一般会以服务层或存储层出现）</a:t>
            </a:r>
            <a:endParaRPr lang="zh-CN" altLang="zh-CN" sz="16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10" y="1341120"/>
            <a:ext cx="8604250" cy="4686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PLACING_PICTURE_USER_VIEWPORT" val="{&quot;height&quot;:4104,&quot;width&quot;:20496}"/>
</p:tagLst>
</file>

<file path=ppt/tags/tag11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PLACING_PICTURE_USER_VIEWPORT" val="{&quot;height&quot;:9468,&quot;width&quot;:7092}"/>
</p:tagLst>
</file>

<file path=ppt/tags/tag2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8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19_3*a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A6A6A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BF"/>
      </a:hlink>
      <a:folHlink>
        <a:srgbClr val="A6A6A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8035</Words>
  <Application>WPS 演示</Application>
  <PresentationFormat>宽屏</PresentationFormat>
  <Paragraphs>519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方正正粗黑简体</vt:lpstr>
      <vt:lpstr>黑体</vt:lpstr>
      <vt:lpstr>方正正黑简体</vt:lpstr>
      <vt:lpstr>PingFang SC Regular</vt:lpstr>
      <vt:lpstr>等线</vt:lpstr>
      <vt:lpstr>兰亭黑-简</vt:lpstr>
      <vt:lpstr>等线 Light</vt:lpstr>
      <vt:lpstr>Arial Narrow</vt:lpstr>
      <vt:lpstr>Calibri</vt:lpstr>
      <vt:lpstr>Arial Unicode MS</vt:lpstr>
      <vt:lpstr>Calibri Light</vt:lpstr>
      <vt:lpstr>微软雅黑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wangxiaoqi</dc:creator>
  <cp:lastModifiedBy>Black Xie</cp:lastModifiedBy>
  <cp:revision>322</cp:revision>
  <dcterms:created xsi:type="dcterms:W3CDTF">2020-04-09T09:16:00Z</dcterms:created>
  <dcterms:modified xsi:type="dcterms:W3CDTF">2021-11-15T17:42:57Z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17CDD10458B444669CF0864FBABC21CD</vt:lpwstr>
  </property>
</Properties>
</file>